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embeddedFontLst>
    <p:embeddedFont>
      <p:font typeface="Bricolage Grotesque Bold" panose="020B0605040402000204" pitchFamily="34" charset="0"/>
      <p:regular r:id="rId13"/>
      <p:bold r:id="rId14"/>
    </p:embeddedFont>
    <p:embeddedFont>
      <p:font typeface="Bricolage Grotesque ExtraBold" panose="020B0605040402000204"/>
      <p:regular r:id="rId15"/>
      <p:bold r:id="rId16"/>
    </p:embeddedFont>
    <p:embeddedFont>
      <p:font typeface="Montserrat" pitchFamily="2" charset="77"/>
      <p:regular r:id="rId17"/>
      <p:bold r:id="rId18"/>
    </p:embeddedFont>
    <p:embeddedFont>
      <p:font typeface="Montserrat Bold" pitchFamily="2" charset="77"/>
      <p:bold r:id="rId19"/>
      <p:italic r:id="rId20"/>
      <p:boldItalic r:id="rId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6" d="100"/>
          <a:sy n="126" d="100"/>
        </p:scale>
        <p:origin x="232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936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82D5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0014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2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82D5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20044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61475" y="2127746"/>
            <a:ext cx="3926980" cy="287139"/>
          </a:xfrm>
          <a:prstGeom prst="roundRect">
            <a:avLst>
              <a:gd name="adj" fmla="val 22118"/>
            </a:avLst>
          </a:prstGeom>
          <a:solidFill>
            <a:srgbClr val="3E0845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1"/>
          <p:cNvSpPr/>
          <p:nvPr/>
        </p:nvSpPr>
        <p:spPr>
          <a:xfrm>
            <a:off x="774879" y="2184400"/>
            <a:ext cx="4309756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UNIÓN ADVENTISTA ESPAÑOLA · 2026 — 2027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661475" y="2490490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FFFFFF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OneVoice27</a:t>
            </a:r>
            <a:endParaRPr lang="en-US" sz="3700" dirty="0"/>
          </a:p>
        </p:txBody>
      </p:sp>
      <p:sp>
        <p:nvSpPr>
          <p:cNvPr id="6" name="Text 3"/>
          <p:cNvSpPr/>
          <p:nvPr/>
        </p:nvSpPr>
        <p:spPr>
          <a:xfrm>
            <a:off x="661475" y="3156744"/>
            <a:ext cx="10868745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dirty="0">
                <a:solidFill>
                  <a:srgbClr val="E8A33D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Una sola voz en toda España</a:t>
            </a:r>
            <a:endParaRPr lang="en-US" sz="2950" dirty="0"/>
          </a:p>
        </p:txBody>
      </p:sp>
      <p:sp>
        <p:nvSpPr>
          <p:cNvPr id="7" name="Text 4"/>
          <p:cNvSpPr/>
          <p:nvPr/>
        </p:nvSpPr>
        <p:spPr>
          <a:xfrm>
            <a:off x="661475" y="3912691"/>
            <a:ext cx="10868745" cy="8174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650"/>
              </a:spcAft>
              <a:buNone/>
            </a:pPr>
            <a:r>
              <a:rPr lang="en-US" sz="1450" dirty="0">
                <a:solidFill>
                  <a:srgbClr val="B9D0E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 Galicia a Canarias, cada iglesia y cada hermano se une a un mismo mensaje: Jesucristo, el Mesías.</a:t>
            </a:r>
            <a:endParaRPr lang="en-US" sz="14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6B7F9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Lanzamiento oficial · 5 de septiembre de 2026</a:t>
            </a:r>
            <a:endParaRPr lang="en-US" sz="1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850727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FFFFFF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Que en España se oiga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724845"/>
            <a:ext cx="10868745" cy="1181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400" dirty="0">
                <a:solidFill>
                  <a:srgbClr val="E8A33D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una sola voz</a:t>
            </a:r>
            <a:endParaRPr lang="en-US" sz="7400" dirty="0"/>
          </a:p>
        </p:txBody>
      </p:sp>
      <p:sp>
        <p:nvSpPr>
          <p:cNvPr id="4" name="Text 2"/>
          <p:cNvSpPr/>
          <p:nvPr/>
        </p:nvSpPr>
        <p:spPr>
          <a:xfrm>
            <a:off x="661475" y="4189710"/>
            <a:ext cx="10868745" cy="8174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650"/>
              </a:spcAft>
              <a:buNone/>
            </a:pPr>
            <a:r>
              <a:rPr lang="en-US" sz="1450" i="1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Faltan meses, no años.</a:t>
            </a:r>
            <a:endParaRPr lang="en-US" sz="14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6B7F9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adventista.es/onevoice27</a:t>
            </a:r>
            <a:endParaRPr lang="en-US" sz="145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6A9E39-36D8-5820-3088-BB2B5A737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8812" y="2001520"/>
            <a:ext cx="3417247" cy="3417247"/>
          </a:xfrm>
          <a:prstGeom prst="rect">
            <a:avLst/>
          </a:prstGeom>
        </p:spPr>
      </p:pic>
      <p:sp>
        <p:nvSpPr>
          <p:cNvPr id="7" name="Text 2">
            <a:extLst>
              <a:ext uri="{FF2B5EF4-FFF2-40B4-BE49-F238E27FC236}">
                <a16:creationId xmlns:a16="http://schemas.microsoft.com/office/drawing/2014/main" id="{D0A78DF0-7A40-BB59-CFFB-C47E5E236D0B}"/>
              </a:ext>
            </a:extLst>
          </p:cNvPr>
          <p:cNvSpPr/>
          <p:nvPr/>
        </p:nvSpPr>
        <p:spPr>
          <a:xfrm>
            <a:off x="8928894" y="5503091"/>
            <a:ext cx="1251789" cy="3982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650"/>
              </a:spcAft>
              <a:buNone/>
            </a:pPr>
            <a:r>
              <a:rPr lang="en-US" sz="2000" i="1" dirty="0" err="1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Encuesta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733848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FFFFFF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¿Qué es OneVoice27?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702520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mayor iniciativa misionera de la Iglesia Adventista del Séptimo Día de esta generación.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61475" y="3217565"/>
            <a:ext cx="5339820" cy="1391543"/>
          </a:xfrm>
          <a:prstGeom prst="roundRect">
            <a:avLst>
              <a:gd name="adj" fmla="val 5705"/>
            </a:avLst>
          </a:prstGeom>
          <a:solidFill>
            <a:srgbClr val="14304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850482" y="3406577"/>
            <a:ext cx="496180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E8A33D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Todo el año 2027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850482" y="3815259"/>
            <a:ext cx="496180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Iglesia Adventista proclama al Mesías en cada nación y por todos los medios.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190301" y="3217565"/>
            <a:ext cx="5339919" cy="1391543"/>
          </a:xfrm>
          <a:prstGeom prst="roundRect">
            <a:avLst>
              <a:gd name="adj" fmla="val 5705"/>
            </a:avLst>
          </a:prstGeom>
          <a:solidFill>
            <a:srgbClr val="E8A33D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6379308" y="3406577"/>
            <a:ext cx="496190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Septiembre de 2027 · el momento cumbre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6379308" y="3815259"/>
            <a:ext cx="496190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 cumplen 2.000 años del bautismo de Jesús y del inicio de su ministerio.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61475" y="4821734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🟡</a:t>
            </a:r>
            <a:r>
              <a:rPr lang="en-US" sz="145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No es una campaña más: es una cita mundial, y España tiene su parte.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32842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FFFFFF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Una Iglesia. Una Misión. Un Mensaje.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801515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6B7F9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Los tres pilares que ordenan todo el proyecto</a:t>
            </a:r>
            <a:endParaRPr lang="en-US" sz="14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316559"/>
            <a:ext cx="3496877" cy="319355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296410" y="2458343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1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875881" y="3072507"/>
            <a:ext cx="306806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Una Iglesia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875881" y="3481189"/>
            <a:ext cx="306806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Trabajamos unidos, con un mismo calendario y unos mismos materiales. Iglesias, colegios, instituciones y departamentos comparten hoja de ruta.</a:t>
            </a:r>
            <a:endParaRPr lang="en-US" sz="14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7359" y="2316559"/>
            <a:ext cx="3496877" cy="319355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982294" y="2458343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2</a:t>
            </a:r>
            <a:endParaRPr lang="en-US" sz="1750" dirty="0"/>
          </a:p>
        </p:txBody>
      </p:sp>
      <p:sp>
        <p:nvSpPr>
          <p:cNvPr id="10" name="Text 6"/>
          <p:cNvSpPr/>
          <p:nvPr/>
        </p:nvSpPr>
        <p:spPr>
          <a:xfrm>
            <a:off x="4561766" y="3072507"/>
            <a:ext cx="306806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Una Misión</a:t>
            </a:r>
            <a:endParaRPr lang="en-US" sz="1850" dirty="0"/>
          </a:p>
        </p:txBody>
      </p:sp>
      <p:sp>
        <p:nvSpPr>
          <p:cNvPr id="11" name="Text 7"/>
          <p:cNvSpPr/>
          <p:nvPr/>
        </p:nvSpPr>
        <p:spPr>
          <a:xfrm>
            <a:off x="4561766" y="3481189"/>
            <a:ext cx="306806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Compartimos el mensaje por todos los medios: redes sociales, publicaciones, radio y televisión. Cada pantalla y cada conversación son lugar de misión.</a:t>
            </a:r>
            <a:endParaRPr lang="en-US" sz="14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33244" y="2316559"/>
            <a:ext cx="3496877" cy="319355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668179" y="2458343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3</a:t>
            </a:r>
            <a:endParaRPr lang="en-US" sz="1750" dirty="0"/>
          </a:p>
        </p:txBody>
      </p:sp>
      <p:sp>
        <p:nvSpPr>
          <p:cNvPr id="14" name="Text 9"/>
          <p:cNvSpPr/>
          <p:nvPr/>
        </p:nvSpPr>
        <p:spPr>
          <a:xfrm>
            <a:off x="8247650" y="3072507"/>
            <a:ext cx="306806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Un Mensaje</a:t>
            </a:r>
            <a:endParaRPr lang="en-US" sz="1850" dirty="0"/>
          </a:p>
        </p:txBody>
      </p:sp>
      <p:sp>
        <p:nvSpPr>
          <p:cNvPr id="15" name="Text 10"/>
          <p:cNvSpPr/>
          <p:nvPr/>
        </p:nvSpPr>
        <p:spPr>
          <a:xfrm>
            <a:off x="8247650" y="3481189"/>
            <a:ext cx="3068065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Jesucristo, el Mesías. Un solo nombre, dicho con una sola voz por toda la iglesia en España.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661475" y="5722739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2E5C8A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#OneVoice27 · #UnaSolaVoz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68027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FFFFFF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Nuestro contexto e implicación como Unión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536700"/>
            <a:ext cx="1086874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Unión Adventista Española lidera la movilización de todo su territorio: España peninsular, Baleares, Canarias, Andorra, Gibraltar, Ceuta y Melilla.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661475" y="2448620"/>
            <a:ext cx="5316206" cy="623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49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6</a:t>
            </a:r>
            <a:endParaRPr lang="en-US" sz="4900" dirty="0"/>
          </a:p>
        </p:txBody>
      </p:sp>
      <p:sp>
        <p:nvSpPr>
          <p:cNvPr id="5" name="Text 3"/>
          <p:cNvSpPr/>
          <p:nvPr/>
        </p:nvSpPr>
        <p:spPr>
          <a:xfrm>
            <a:off x="661475" y="3308548"/>
            <a:ext cx="531620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8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Zonas de formación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661475" y="3717230"/>
            <a:ext cx="531620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 Galicia a Andalucía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6213915" y="2448620"/>
            <a:ext cx="5316305" cy="623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49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12</a:t>
            </a:r>
            <a:endParaRPr lang="en-US" sz="4900" dirty="0"/>
          </a:p>
        </p:txBody>
      </p:sp>
      <p:sp>
        <p:nvSpPr>
          <p:cNvPr id="8" name="Text 6"/>
          <p:cNvSpPr/>
          <p:nvPr/>
        </p:nvSpPr>
        <p:spPr>
          <a:xfrm>
            <a:off x="6213915" y="3308548"/>
            <a:ext cx="531630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8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Meses de camino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6213915" y="3717230"/>
            <a:ext cx="531630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 sep 2026 a sep 2027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61475" y="4232275"/>
            <a:ext cx="10868745" cy="1542653"/>
          </a:xfrm>
          <a:prstGeom prst="roundRect">
            <a:avLst>
              <a:gd name="adj" fmla="val 5146"/>
            </a:avLst>
          </a:prstGeom>
          <a:solidFill>
            <a:srgbClr val="670D73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482" y="4483993"/>
            <a:ext cx="295268" cy="23624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334756" y="4468515"/>
            <a:ext cx="1000645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E8A33D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No solo las iglesias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1334756" y="4952802"/>
            <a:ext cx="10006457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 movilizan también el cuerpo pastoral, MIPES, HopeMedia, los colegios, el Campus de Sagunto, la Facultad de Teología, Safeliz, ADRA y los medios.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661475" y="5987554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🟠</a:t>
            </a: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45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Por una vez, toda la iglesia en España va a decir lo mismo al mismo tiempo.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01266"/>
            <a:ext cx="10868745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00" dirty="0">
                <a:solidFill>
                  <a:srgbClr val="FFFFFF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Las fases y las fechas clave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661475" y="1503561"/>
            <a:ext cx="11478330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i="1" dirty="0">
                <a:solidFill>
                  <a:srgbClr val="6B7F9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Primero la vida interior. La misión nace de una iglesia que ha estado de rodillas.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61475" y="1975545"/>
            <a:ext cx="404009" cy="404019"/>
          </a:xfrm>
          <a:prstGeom prst="roundRect">
            <a:avLst>
              <a:gd name="adj" fmla="val 18667"/>
            </a:avLst>
          </a:prstGeom>
          <a:solidFill>
            <a:srgbClr val="282D5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728843" y="2009229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1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1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1236036" y="2037259"/>
            <a:ext cx="4753154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Preparación espiritual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1236036" y="2420045"/>
            <a:ext cx="4753154" cy="9425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2E5C8A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Sep – nov 2026</a:t>
            </a:r>
            <a:endParaRPr lang="en-US" sz="14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40 días de crecimiento (20 sep – 30 oct) · Semana de Oración Nacional (7 – 14 nov)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202406" y="1975545"/>
            <a:ext cx="404009" cy="404019"/>
          </a:xfrm>
          <a:prstGeom prst="roundRect">
            <a:avLst>
              <a:gd name="adj" fmla="val 18667"/>
            </a:avLst>
          </a:prstGeom>
          <a:solidFill>
            <a:srgbClr val="282D5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Text 7"/>
          <p:cNvSpPr/>
          <p:nvPr/>
        </p:nvSpPr>
        <p:spPr>
          <a:xfrm>
            <a:off x="6269774" y="2009229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1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2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6776967" y="2037259"/>
            <a:ext cx="4753253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Formación y equipamiento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6776967" y="2420045"/>
            <a:ext cx="4753253" cy="9425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2E5C8A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Oct 2026 – feb 2027</a:t>
            </a:r>
            <a:endParaRPr lang="en-US" sz="14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Formación General (30 oct – 1 nov) · Formación por zonas (28 nov – 20 feb)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61475" y="3703737"/>
            <a:ext cx="404009" cy="404019"/>
          </a:xfrm>
          <a:prstGeom prst="roundRect">
            <a:avLst>
              <a:gd name="adj" fmla="val 18667"/>
            </a:avLst>
          </a:prstGeom>
          <a:solidFill>
            <a:srgbClr val="282D5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3" name="Text 11"/>
          <p:cNvSpPr/>
          <p:nvPr/>
        </p:nvSpPr>
        <p:spPr>
          <a:xfrm>
            <a:off x="728843" y="3737421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1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3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1236036" y="3765451"/>
            <a:ext cx="4753154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Año de proclamación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1236036" y="4148237"/>
            <a:ext cx="4753154" cy="9425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2E5C8A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Ene – ago 2027</a:t>
            </a:r>
            <a:endParaRPr lang="en-US" sz="14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 días de oración (ene) · Día de Impacto Nacional (22 may) · Cosecha (29 may – 5 jun)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202406" y="3703737"/>
            <a:ext cx="404009" cy="404019"/>
          </a:xfrm>
          <a:prstGeom prst="roundRect">
            <a:avLst>
              <a:gd name="adj" fmla="val 18667"/>
            </a:avLst>
          </a:prstGeom>
          <a:solidFill>
            <a:srgbClr val="282D5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Text 15"/>
          <p:cNvSpPr/>
          <p:nvPr/>
        </p:nvSpPr>
        <p:spPr>
          <a:xfrm>
            <a:off x="6269774" y="3737421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1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4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6776967" y="3765451"/>
            <a:ext cx="4753253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Impacto final</a:t>
            </a:r>
            <a:endParaRPr lang="en-US" sz="1750" dirty="0"/>
          </a:p>
        </p:txBody>
      </p:sp>
      <p:sp>
        <p:nvSpPr>
          <p:cNvPr id="19" name="Text 17"/>
          <p:cNvSpPr/>
          <p:nvPr/>
        </p:nvSpPr>
        <p:spPr>
          <a:xfrm>
            <a:off x="6776967" y="4148237"/>
            <a:ext cx="4753253" cy="9425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spcAft>
                <a:spcPts val="800"/>
              </a:spcAft>
              <a:buNone/>
            </a:pPr>
            <a:r>
              <a:rPr lang="en-US" sz="1400" b="1" dirty="0">
                <a:solidFill>
                  <a:srgbClr val="2E5C8A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Septiembre 2027</a:t>
            </a:r>
            <a:endParaRPr lang="en-US" sz="14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 clímax de todo el año: la iglesia mundial proclama a la vez.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61475" y="5282704"/>
            <a:ext cx="10868745" cy="973931"/>
          </a:xfrm>
          <a:prstGeom prst="roundRect">
            <a:avLst>
              <a:gd name="adj" fmla="val 7744"/>
            </a:avLst>
          </a:prstGeom>
          <a:solidFill>
            <a:srgbClr val="022349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957" y="5525195"/>
            <a:ext cx="224427" cy="179487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1244867" y="5498108"/>
            <a:ext cx="10105871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Formación por zonas: Centro 28 nov · Cataluña 12 dic · Andalucía 16 ene · Levante 23 ene · Nor-Este 13 feb · Galicia 20 feb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67966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FFFFFF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¿Qué se espera de nuestra iglesia?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475" y="1836638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282D5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2"/>
          <p:cNvSpPr/>
          <p:nvPr/>
        </p:nvSpPr>
        <p:spPr>
          <a:xfrm>
            <a:off x="732365" y="1872059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275723" y="1898055"/>
            <a:ext cx="1025449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Sumarnos al proyecto como iglesia, desde la web.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61475" y="2639913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282D5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732365" y="2675334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2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275723" y="2701330"/>
            <a:ext cx="1025449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Participar en los tiempos de oración: los 40 días, la Semana de Oración y los 10 días.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61475" y="3443188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282D5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0" name="Text 8"/>
          <p:cNvSpPr/>
          <p:nvPr/>
        </p:nvSpPr>
        <p:spPr>
          <a:xfrm>
            <a:off x="732365" y="3478609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3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275723" y="3504605"/>
            <a:ext cx="1025449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Asistir a la formación de nuestra zona.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61475" y="4246463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282D5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3" name="Text 11"/>
          <p:cNvSpPr/>
          <p:nvPr/>
        </p:nvSpPr>
        <p:spPr>
          <a:xfrm>
            <a:off x="732365" y="4281884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4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275723" y="4307880"/>
            <a:ext cx="1025449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Presentar un proyecto de evangelismo local antes del 18 de noviembre.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661475" y="5049738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282D5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6" name="Text 14"/>
          <p:cNvSpPr/>
          <p:nvPr/>
        </p:nvSpPr>
        <p:spPr>
          <a:xfrm>
            <a:off x="732365" y="5085159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5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275723" y="5111155"/>
            <a:ext cx="1025449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Compartir el mensaje en nuestras redes, con el kit oficial.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661475" y="5687616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Nada de esto exige inventar nada nuevo: es hacer juntos, y a la vez, lo que ya sabemos hacer.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034653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FFFFFF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Todo está en la web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475" y="2003326"/>
            <a:ext cx="10868745" cy="944959"/>
          </a:xfrm>
          <a:prstGeom prst="roundRect">
            <a:avLst>
              <a:gd name="adj" fmla="val 8401"/>
            </a:avLst>
          </a:prstGeom>
          <a:solidFill>
            <a:srgbClr val="670D73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482" y="2264370"/>
            <a:ext cx="472468" cy="37802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511957" y="2239566"/>
            <a:ext cx="9829256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dirty="0">
                <a:solidFill>
                  <a:srgbClr val="E8A33D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adventista.es/onevoice27</a:t>
            </a:r>
            <a:endParaRPr lang="en-US" sz="2950" dirty="0"/>
          </a:p>
        </p:txBody>
      </p:sp>
      <p:sp>
        <p:nvSpPr>
          <p:cNvPr id="6" name="Shape 3"/>
          <p:cNvSpPr/>
          <p:nvPr/>
        </p:nvSpPr>
        <p:spPr>
          <a:xfrm>
            <a:off x="525350" y="3160911"/>
            <a:ext cx="5476043" cy="2147292"/>
          </a:xfrm>
          <a:prstGeom prst="roundRect">
            <a:avLst>
              <a:gd name="adj" fmla="val 6338"/>
            </a:avLst>
          </a:prstGeom>
          <a:solidFill>
            <a:srgbClr val="EAF0F6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4"/>
          <p:cNvSpPr/>
          <p:nvPr/>
        </p:nvSpPr>
        <p:spPr>
          <a:xfrm>
            <a:off x="714357" y="3349923"/>
            <a:ext cx="509802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Recursos, listos para usar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714357" y="3834209"/>
            <a:ext cx="5098029" cy="14079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 himno oficial: vídeo, audio y partitura</a:t>
            </a:r>
            <a:endParaRPr lang="en-US" sz="1450" dirty="0"/>
          </a:p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 dossier y el manual para líderes</a:t>
            </a:r>
            <a:endParaRPr lang="en-US" sz="1450" dirty="0"/>
          </a:p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Identidad visual: logos, banners y stories</a:t>
            </a:r>
            <a:endParaRPr lang="en-US" sz="1450" dirty="0"/>
          </a:p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Los materiales de hoy y las circulares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6332776" y="3349923"/>
            <a:ext cx="520379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Suma tu voz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6332776" y="3834209"/>
            <a:ext cx="5203794" cy="10773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Puedes sumarte como persona o como grupo: iglesia, colegio, grupo pequeño, familia o lugar de trabajo.</a:t>
            </a:r>
            <a:endParaRPr lang="en-US" sz="14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Tus datos se usan solo para informarte del proyecto.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661475" y="5520829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2E5C8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Todo en español, sin necesidad de diseñar nada.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11498"/>
            <a:ext cx="10868745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00" dirty="0">
                <a:solidFill>
                  <a:srgbClr val="FFFFFF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Qué compartimos hoy, 5 de septiembre</a:t>
            </a:r>
            <a:endParaRPr lang="en-US" sz="3300" dirty="0"/>
          </a:p>
        </p:txBody>
      </p:sp>
      <p:sp>
        <p:nvSpPr>
          <p:cNvPr id="3" name="Shape 1"/>
          <p:cNvSpPr/>
          <p:nvPr/>
        </p:nvSpPr>
        <p:spPr>
          <a:xfrm>
            <a:off x="661475" y="1549301"/>
            <a:ext cx="382677" cy="382687"/>
          </a:xfrm>
          <a:prstGeom prst="roundRect">
            <a:avLst>
              <a:gd name="adj" fmla="val 18671"/>
            </a:avLst>
          </a:prstGeom>
          <a:solidFill>
            <a:srgbClr val="282D5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2"/>
          <p:cNvSpPr/>
          <p:nvPr/>
        </p:nvSpPr>
        <p:spPr>
          <a:xfrm>
            <a:off x="725221" y="1581150"/>
            <a:ext cx="255085" cy="3188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1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197243" y="1607741"/>
            <a:ext cx="1033297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E5DCE6"/>
                </a:solidFill>
                <a:latin typeface="Bricolage Grotesque Bold" pitchFamily="34" charset="0"/>
                <a:ea typeface="Bricolage Grotesque Bold" pitchFamily="34" charset="-122"/>
                <a:cs typeface="Bricolage Grotesque Bold" pitchFamily="34" charset="-120"/>
              </a:rPr>
              <a:t>Presentamos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1197243" y="1965226"/>
            <a:ext cx="10332977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 proyecto y proyectamos el vídeo oficial.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61475" y="2529979"/>
            <a:ext cx="382677" cy="382687"/>
          </a:xfrm>
          <a:prstGeom prst="roundRect">
            <a:avLst>
              <a:gd name="adj" fmla="val 18671"/>
            </a:avLst>
          </a:prstGeom>
          <a:solidFill>
            <a:srgbClr val="282D5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725221" y="2561828"/>
            <a:ext cx="255085" cy="3188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2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197243" y="2588419"/>
            <a:ext cx="1033297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E5DCE6"/>
                </a:solidFill>
                <a:latin typeface="Bricolage Grotesque Bold" pitchFamily="34" charset="0"/>
                <a:ea typeface="Bricolage Grotesque Bold" pitchFamily="34" charset="-122"/>
                <a:cs typeface="Bricolage Grotesque Bold" pitchFamily="34" charset="-120"/>
              </a:rPr>
              <a:t>Cantamos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1197243" y="2945904"/>
            <a:ext cx="10332977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juntos el himno de OneVoice27.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61475" y="3510657"/>
            <a:ext cx="382677" cy="382687"/>
          </a:xfrm>
          <a:prstGeom prst="roundRect">
            <a:avLst>
              <a:gd name="adj" fmla="val 18671"/>
            </a:avLst>
          </a:prstGeom>
          <a:solidFill>
            <a:srgbClr val="282D5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725221" y="3542506"/>
            <a:ext cx="255085" cy="3188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3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197243" y="3569097"/>
            <a:ext cx="1033297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E5DCE6"/>
                </a:solidFill>
                <a:latin typeface="Bricolage Grotesque Bold" pitchFamily="34" charset="0"/>
                <a:ea typeface="Bricolage Grotesque Bold" pitchFamily="34" charset="-122"/>
                <a:cs typeface="Bricolage Grotesque Bold" pitchFamily="34" charset="-120"/>
              </a:rPr>
              <a:t>Respondemos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1197243" y="3926582"/>
            <a:ext cx="10332977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encuesta que nos ayuda a activar a cada iglesia.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61475" y="4491335"/>
            <a:ext cx="382677" cy="382687"/>
          </a:xfrm>
          <a:prstGeom prst="roundRect">
            <a:avLst>
              <a:gd name="adj" fmla="val 18671"/>
            </a:avLst>
          </a:prstGeom>
          <a:solidFill>
            <a:srgbClr val="282D5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6" name="Text 14"/>
          <p:cNvSpPr/>
          <p:nvPr/>
        </p:nvSpPr>
        <p:spPr>
          <a:xfrm>
            <a:off x="725221" y="4523184"/>
            <a:ext cx="255085" cy="3188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4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197243" y="4549775"/>
            <a:ext cx="1033297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E5DCE6"/>
                </a:solidFill>
                <a:latin typeface="Bricolage Grotesque Bold" pitchFamily="34" charset="0"/>
                <a:ea typeface="Bricolage Grotesque Bold" pitchFamily="34" charset="-122"/>
                <a:cs typeface="Bricolage Grotesque Bold" pitchFamily="34" charset="-120"/>
              </a:rPr>
              <a:t>Nos sumamos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1197243" y="4907260"/>
            <a:ext cx="10332977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 la web, como iglesia y como personas.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61475" y="5472013"/>
            <a:ext cx="382677" cy="382687"/>
          </a:xfrm>
          <a:prstGeom prst="roundRect">
            <a:avLst>
              <a:gd name="adj" fmla="val 18671"/>
            </a:avLst>
          </a:prstGeom>
          <a:solidFill>
            <a:srgbClr val="282D5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0" name="Text 18"/>
          <p:cNvSpPr/>
          <p:nvPr/>
        </p:nvSpPr>
        <p:spPr>
          <a:xfrm>
            <a:off x="725221" y="5503863"/>
            <a:ext cx="255085" cy="3188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5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197243" y="5530453"/>
            <a:ext cx="1033297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E5DCE6"/>
                </a:solidFill>
                <a:latin typeface="Bricolage Grotesque Bold" pitchFamily="34" charset="0"/>
                <a:ea typeface="Bricolage Grotesque Bold" pitchFamily="34" charset="-122"/>
                <a:cs typeface="Bricolage Grotesque Bold" pitchFamily="34" charset="-120"/>
              </a:rPr>
              <a:t>Compartimos</a:t>
            </a:r>
            <a:endParaRPr lang="en-US" sz="1650" dirty="0"/>
          </a:p>
        </p:txBody>
      </p:sp>
      <p:sp>
        <p:nvSpPr>
          <p:cNvPr id="22" name="Text 20"/>
          <p:cNvSpPr/>
          <p:nvPr/>
        </p:nvSpPr>
        <p:spPr>
          <a:xfrm>
            <a:off x="1197243" y="5887938"/>
            <a:ext cx="10332977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3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 post y el vídeo en nuestras redes.</a:t>
            </a:r>
            <a:endParaRPr lang="en-US" sz="1300" dirty="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AF36C791-5943-6C5E-B828-09C79D1E3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2087" y="1849303"/>
            <a:ext cx="3382913" cy="3382913"/>
          </a:xfrm>
          <a:prstGeom prst="rect">
            <a:avLst/>
          </a:prstGeom>
        </p:spPr>
      </p:pic>
      <p:sp>
        <p:nvSpPr>
          <p:cNvPr id="25" name="Text 2">
            <a:extLst>
              <a:ext uri="{FF2B5EF4-FFF2-40B4-BE49-F238E27FC236}">
                <a16:creationId xmlns:a16="http://schemas.microsoft.com/office/drawing/2014/main" id="{40A19C43-6C0F-6CA6-0309-A27362C87783}"/>
              </a:ext>
            </a:extLst>
          </p:cNvPr>
          <p:cNvSpPr/>
          <p:nvPr/>
        </p:nvSpPr>
        <p:spPr>
          <a:xfrm>
            <a:off x="7931362" y="5416480"/>
            <a:ext cx="2344361" cy="3982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650"/>
              </a:spcAft>
              <a:buNone/>
            </a:pPr>
            <a:r>
              <a:rPr lang="en-US" sz="2000" i="1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Web Onevoice27</a:t>
            </a: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035745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FFFFFF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40 días de crecimiento espiritual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004417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Aquí empieza todo, dentro de dos semanas.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61475" y="2519462"/>
            <a:ext cx="10868745" cy="673298"/>
          </a:xfrm>
          <a:prstGeom prst="roundRect">
            <a:avLst>
              <a:gd name="adj" fmla="val 11791"/>
            </a:avLst>
          </a:prstGeom>
          <a:solidFill>
            <a:srgbClr val="E8A33D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850482" y="2708473"/>
            <a:ext cx="1049073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20 de septiembre — 30 de octubre de 2026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661475" y="3594398"/>
            <a:ext cx="331501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Oración unida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661475" y="4078684"/>
            <a:ext cx="331501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Seis semanas buscando juntos al Espíritu Santo.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4443996" y="3594398"/>
            <a:ext cx="331501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La vida de Cristo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4443996" y="4078684"/>
            <a:ext cx="331501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Lectura y reflexión diaria sobre Jesús.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8226517" y="3594398"/>
            <a:ext cx="331501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Daniel y Apocalipsis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8226517" y="4078684"/>
            <a:ext cx="392459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Estudio de los libros proféticos.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61475" y="5066209"/>
            <a:ext cx="10868745" cy="755948"/>
          </a:xfrm>
          <a:prstGeom prst="roundRect">
            <a:avLst>
              <a:gd name="adj" fmla="val 10502"/>
            </a:avLst>
          </a:prstGeom>
          <a:solidFill>
            <a:srgbClr val="670D73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482" y="5333901"/>
            <a:ext cx="236234" cy="189012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1275723" y="5302448"/>
            <a:ext cx="1067507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Todo lo demás se apoya en esto.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836</Words>
  <Application>Microsoft Macintosh PowerPoint</Application>
  <PresentationFormat>Panorámica</PresentationFormat>
  <Paragraphs>119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Montserrat</vt:lpstr>
      <vt:lpstr>Bricolage Grotesque Bold</vt:lpstr>
      <vt:lpstr>Bricolage Grotesque ExtraBold</vt:lpstr>
      <vt:lpstr>Montserrat Bold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Francisco Ventura</cp:lastModifiedBy>
  <cp:revision>2</cp:revision>
  <dcterms:created xsi:type="dcterms:W3CDTF">2026-09-03T10:25:19Z</dcterms:created>
  <dcterms:modified xsi:type="dcterms:W3CDTF">2026-09-03T18:11:27Z</dcterms:modified>
</cp:coreProperties>
</file>